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0357619-FBD7-49E9-B37C-970D48EFDABB}">
          <p14:sldIdLst>
            <p14:sldId id="256"/>
            <p14:sldId id="257"/>
            <p14:sldId id="258"/>
          </p14:sldIdLst>
        </p14:section>
        <p14:section name="Раздел без заголовка" id="{ACD0E3CB-1E99-4C85-9069-4E1A09363B8A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E2963-CE6F-41B0-A099-9AF42DB3BAFD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D1BB9-D99F-4D61-A7F8-2912A196BE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09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Го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D1BB9-D99F-4D61-A7F8-2912A196BE5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486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D1BB9-D99F-4D61-A7F8-2912A196BE5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107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8D1BB9-D99F-4D61-A7F8-2912A196BE5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176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8957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234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9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31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23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07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362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132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0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66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69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4033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645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649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25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19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1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36B88F4-E953-4801-AA2B-8D7BAC8C4F76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BB20D14-6EAA-42FA-BF37-6BE0D94DDE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0113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4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1ECC9B-3A20-C842-C228-3FAD41A2A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316DDA-8DE4-B88A-24C2-04B4C57A1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1071979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учреждение Самарской области </a:t>
            </a:r>
            <a:br>
              <a:rPr lang="ru-RU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«Главное управление социальной защиты населения Восточного округа»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E7E8B63F-7FB0-4111-36E2-04E1D7E3470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6212" y="1757780"/>
            <a:ext cx="8534400" cy="322259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правоприменительной практике по результатам вступивших в законную силу решений судов, арбитражных судов о признании недействительными ненормативных правовых актов, незаконными решений и действий (бездействия) министерства и его должностных лиц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D9B2196-F514-01B8-EE66-13E84F5C6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5630780"/>
            <a:ext cx="7306322" cy="99196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Саранцева Елена Владимировна</a:t>
            </a:r>
          </a:p>
          <a:p>
            <a:pPr>
              <a:spcAft>
                <a:spcPts val="0"/>
              </a:spcAft>
            </a:pPr>
            <a:r>
              <a:rPr lang="ru-RU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И.о.руководителя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ГКУ СО «ГУСЗН Восточного </a:t>
            </a:r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округа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72903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B3B0D3-F2D3-7495-061D-910F3F1107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D21F2EC-7B24-336C-E52B-858491AFD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06028"/>
            <a:ext cx="10883392" cy="5488372"/>
          </a:xfrm>
        </p:spPr>
        <p:txBody>
          <a:bodyPr>
            <a:normAutofit fontScale="90000"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</a:t>
            </a: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Юрисконсульт ГКУ СО «ГУСЗН Восточного округа» представляет интересы МСДСП по следующим категориям дел: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гражданское судопроизводство: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социальной помощи в виде денежных выплат и социальных услуг на основании социального контракта;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мер социальной поддержки малоимущим гражданам и семьям с детьми;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прочие.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уголовное судопроизводство: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искам правоохранительных органов (незаконное получение ЕДВ, пособия на детей, социальные контракты и др.) </a:t>
            </a:r>
            <a:b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28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8000">
              <a:schemeClr val="accent5">
                <a:lumMod val="20000"/>
                <a:lumOff val="8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ECBC91-5B7D-4C8D-664E-99EF5C729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B3FF0A-4F37-8D83-BBC0-6E01EFA47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479394"/>
            <a:ext cx="10306344" cy="248331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Статистика судебных дел </a:t>
            </a:r>
            <a:b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рассмотрение гражданских дел о признании незаконными решений об отказе в назначении мер социальной поддержки за период с 01.01.2026 г. по настоящее время проходят с участием юрисконсульта учреждения, представляющего интересы министерства, по следующим категориям дел: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DC02665-9C50-6F20-29D6-DE6B18FFF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3036164"/>
            <a:ext cx="10217566" cy="227268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 признании права на единовременную денежную выплату, как участнику специальной военной операции, получившему в ходе проведения СВО увечье (ранение), в соответствии с постановлением Губернатора Самарской области от 21.06.2024г. №243 «О предоставлении в 2024 году единовременной денежной выплаты отдельным категориям военнослужащих и лиц, проходящих службу в войсках национальной гвардии Российской Федерации, отдельным категориям граждан» и обязании выплатить указанную выплату 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 гражданских дела</a:t>
            </a:r>
          </a:p>
        </p:txBody>
      </p:sp>
    </p:spTree>
    <p:extLst>
      <p:ext uri="{BB962C8B-B14F-4D97-AF65-F5344CB8AC3E}">
        <p14:creationId xmlns:p14="http://schemas.microsoft.com/office/powerpoint/2010/main" val="220362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2E5403-1AF8-8E9B-CAF0-E7460BA47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6A4AE7-9343-58BF-B053-B0226C24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144380"/>
            <a:ext cx="8720488" cy="137641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Дело гражданина л. – о взыскании не выплаченного денежного довольствия и отдельных выплат, компенсации морального вреда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9AC21A-9F47-5CC3-C563-E0721864E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080" y="1925052"/>
            <a:ext cx="4649787" cy="500513"/>
          </a:xfrm>
        </p:spPr>
        <p:txBody>
          <a:bodyPr/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 дела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04EA799-1ED8-52F3-9441-3458AC93F4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211" y="2906828"/>
            <a:ext cx="4937655" cy="3289785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Гр. Л. проходил военную службу по контракту, получил тяжелое ранение  в ходе СВО. Обратился с иском в суд о взыскании не выплаченных денежных средств.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удовлетворении исковых требований отказано.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Апелляционная жалоба оставлена без удовлетворения.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CD9BC55-E9CC-3944-1393-4B681C6C9D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9066" y="1925051"/>
            <a:ext cx="4665134" cy="500513"/>
          </a:xfrm>
        </p:spPr>
        <p:txBody>
          <a:bodyPr/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Учреждения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392CEAA-6B72-03ED-FFA8-D323221572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06545" y="2906829"/>
            <a:ext cx="4929188" cy="2800952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Назначена и выплачена ЕДВ в размере 500т.р. в соответствии с постановлением Губернатора СО от 21.06.2024 г. №243.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Назначена и выплачена ЕВ при заключении контракта о прохождении службы в СВО в размере 150т.р.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МСДСП исполнило свои обязательства по выплате ЕДВ до вынесения решения суда.</a:t>
            </a:r>
          </a:p>
        </p:txBody>
      </p:sp>
    </p:spTree>
    <p:extLst>
      <p:ext uri="{BB962C8B-B14F-4D97-AF65-F5344CB8AC3E}">
        <p14:creationId xmlns:p14="http://schemas.microsoft.com/office/powerpoint/2010/main" val="4109933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FFB0-A540-8110-B5CC-27EA1E85A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352CE4A-0A56-86B3-79C2-33B802537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CC8224-6F71-3742-2953-6FEF550B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144380"/>
            <a:ext cx="8720488" cy="1376412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Дело гражданина ш. – о признании права на </a:t>
            </a:r>
            <a:r>
              <a:rPr lang="ru-RU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едв</a:t>
            </a:r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за ранение, полученное в ходе </a:t>
            </a:r>
            <a:r>
              <a:rPr lang="ru-RU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сво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5FC093-D0CC-F8CB-9E55-772AE635B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080" y="1925052"/>
            <a:ext cx="4649787" cy="500513"/>
          </a:xfrm>
        </p:spPr>
        <p:txBody>
          <a:bodyPr/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 дела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1A545D2-36C4-1E11-E740-C90AFD7206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211" y="2906829"/>
            <a:ext cx="4937655" cy="2800952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Гр. Ш. проходил военную службу в качестве добровольца – бойца ЧВК «Вагнер», получил ранение. 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Обратился в суд за признанием права на выплату.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05363FD-33ED-FE76-BED2-CF5E34E81D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9066" y="1925051"/>
            <a:ext cx="4665134" cy="500513"/>
          </a:xfrm>
        </p:spPr>
        <p:txBody>
          <a:bodyPr/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Учреждения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35F22FA3-CF4A-9254-57D3-BFBF863CE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06545" y="2906829"/>
            <a:ext cx="4929188" cy="2800952"/>
          </a:xfrm>
        </p:spPr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выплате ЕДВ отказано (не была представлена справка, подтверждающая степень тяжести увечья (ранения)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 находится на рассмотрении в Кинельском районном суде СО. </a:t>
            </a:r>
          </a:p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Судом назначена судебно-медицинская экспертиза.</a:t>
            </a:r>
          </a:p>
        </p:txBody>
      </p:sp>
    </p:spTree>
    <p:extLst>
      <p:ext uri="{BB962C8B-B14F-4D97-AF65-F5344CB8AC3E}">
        <p14:creationId xmlns:p14="http://schemas.microsoft.com/office/powerpoint/2010/main" val="1886258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D455D-C30A-539D-9960-7D91C4DEA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FEFBE8-8790-A749-4BD6-ED60CCFEE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A2AB46-634B-6F4E-3460-A0A19AA30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144379"/>
            <a:ext cx="8720488" cy="2300435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Исковая работа учреждения – взыскание денежных средств, выплаченных в рамках оказания государственной социальной помощи на основании социального контракта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B46A2B-3566-8EEE-D6AB-7FEBEB598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080" y="2810576"/>
            <a:ext cx="4649787" cy="548639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Исковые заявления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8D769EAC-CF36-C6D5-CBDF-94478ADC3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212" y="3657600"/>
            <a:ext cx="4937655" cy="2572352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Подано – 4</a:t>
            </a:r>
          </a:p>
          <a:p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Рассмотрено – 3</a:t>
            </a:r>
          </a:p>
          <a:p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производстве - 1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B7B408C-777E-3466-2166-3AD8B5ED79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79066" y="2743199"/>
            <a:ext cx="4665134" cy="616017"/>
          </a:xfrm>
        </p:spPr>
        <p:txBody>
          <a:bodyPr/>
          <a:lstStyle/>
          <a:p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рассмотрения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ED93870F-6EBC-EF9E-0F84-D973EEE3E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06545" y="3753853"/>
            <a:ext cx="4929188" cy="195392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Удовлетворено – 2</a:t>
            </a:r>
          </a:p>
          <a:p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Отказано – 1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179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E5A833-AB54-B539-1C0F-BA4984B22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D22FB-B58A-C613-ED51-AAFC00A5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712270"/>
            <a:ext cx="11154863" cy="112615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контракты по направлению </a:t>
            </a:r>
            <a:b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«поиск работы»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8C2FF3-4B45-7AE2-3D01-84DC8F9C0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0" y="1953927"/>
            <a:ext cx="11154863" cy="4191803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Размер иска составил 13 169,00 рублей (после частичной оплаты, в досудебном порядке)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Позиция суда: Исковые требования удовлетворить. Взыскать с гражданина А. денежные средства, полученные по социальному контракту в бюджет Самарской области в размере 13 169,00 рублей.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Размер иска составил 5 669,00 рублей (после частичной оплаты в досудебном порядке)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Позиция суда: В исковых требованиях отказать в связи с полной оплатой задолженности размере 5 669,00 рублей гражданкой Б. до вынесения решения суда в бюджет Самарской области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Размер иска составил 18 169,00 рублей</a:t>
            </a:r>
          </a:p>
          <a:p>
            <a:pPr algn="just"/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Дело находится на рассмотрении.</a:t>
            </a:r>
          </a:p>
        </p:txBody>
      </p:sp>
    </p:spTree>
    <p:extLst>
      <p:ext uri="{BB962C8B-B14F-4D97-AF65-F5344CB8AC3E}">
        <p14:creationId xmlns:p14="http://schemas.microsoft.com/office/powerpoint/2010/main" val="67202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411AAE-1191-E6F1-8361-4A77DEE38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8F9A05-27C2-4484-15C9-D1E957A01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77516"/>
            <a:ext cx="10894981" cy="14998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контракт по направлению «осуществление мероприятий по ведению личного подсобного хозяйства»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63837C-A74E-026D-20BB-B0D53992CB1E}"/>
              </a:ext>
            </a:extLst>
          </p:cNvPr>
          <p:cNvSpPr txBox="1"/>
          <p:nvPr/>
        </p:nvSpPr>
        <p:spPr>
          <a:xfrm>
            <a:off x="612808" y="2077375"/>
            <a:ext cx="8249574" cy="2840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14619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 Размер иска составил 200 000,00 рублей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Позиция суда: Исковые требования удовлетворить. Взыскать с гражданки С. денежные средства, полученные по социальному контракту в размере 200 000, 00 рублей в бюджет Самарской 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2162391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598CCB-5616-B2F4-20B7-B9F772118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D2FE50-ADB3-4820-4B3A-CDAE58C48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442762"/>
            <a:ext cx="10933482" cy="10309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Претензионно-исковая работа с недобросовестными получателями социального контракта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88770C-60AA-CD9B-766D-6736F354F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473694"/>
            <a:ext cx="10933480" cy="3941686"/>
          </a:xfrm>
        </p:spPr>
        <p:txBody>
          <a:bodyPr>
            <a:normAutofit/>
          </a:bodyPr>
          <a:lstStyle/>
          <a:p>
            <a:pPr marL="285750" indent="-285750" algn="just">
              <a:buFontTx/>
              <a:buChar char="-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уведомления о необходимости соблюдения условий СК (до истечения его срока);</a:t>
            </a:r>
          </a:p>
          <a:p>
            <a:pPr marL="285750" indent="-285750" algn="just">
              <a:buFontTx/>
              <a:buChar char="-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досудебной претензии с требованием о возврате полной суммы, выплаченной по СК (по истечении срока исполнения СК – в период мониторинга);</a:t>
            </a:r>
          </a:p>
          <a:p>
            <a:pPr marL="285750" indent="-285750" algn="just">
              <a:buFontTx/>
              <a:buChar char="-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получатель своевременно не возместил задолженность, его дело передается в суд в порядке гражданского производства. </a:t>
            </a:r>
          </a:p>
        </p:txBody>
      </p:sp>
    </p:spTree>
    <p:extLst>
      <p:ext uri="{BB962C8B-B14F-4D97-AF65-F5344CB8AC3E}">
        <p14:creationId xmlns:p14="http://schemas.microsoft.com/office/powerpoint/2010/main" val="296760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2FC9D6-F792-60A1-7A31-E5FD712E98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8090E-BBB4-53EC-01C3-7E648988B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038" y="308008"/>
            <a:ext cx="9163250" cy="108765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Претензионная и исковая работа совместно с правоохранительными органами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2AF0C9-8DE1-E688-6509-20E6CF7F57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211" y="1395663"/>
            <a:ext cx="4937655" cy="4437246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Возбуждено – 7 уголовных дел:</a:t>
            </a:r>
          </a:p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Удовлетворено – 6;</a:t>
            </a:r>
          </a:p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рассмотрении – 1;</a:t>
            </a:r>
          </a:p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Отказано – 0</a:t>
            </a: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100% удовлетворяемость по данной категории исков 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FCDCA1A0-D897-891D-7510-590DBD14F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8133" y="1251752"/>
            <a:ext cx="4934479" cy="4581158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уголовных дел – хищение денежных средств при получении социальных выплат ЕДК ЖКУ (ч.3,4 ст.159.2 УК РФ)</a:t>
            </a:r>
          </a:p>
          <a:p>
            <a:r>
              <a:rPr 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уголовное дело – хищение денежных средств при получении пособий  и иных социальных выплат на детей (ч.4 ст.159.2 УК РФ)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635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81C1E2-6A38-F1F2-6C85-FF06D9E99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5C21AB35-23C7-3272-7E04-2EA97CEE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529390"/>
            <a:ext cx="10846854" cy="65451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показатели судебной работы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920F3017-F50E-865D-F207-8108F3F4F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511166"/>
            <a:ext cx="10952730" cy="442762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судебных заседаний с участием юрисконсульта и специалистов Учреждения за период с 01.01.2026 г. по настоящее время - 30.</a:t>
            </a:r>
          </a:p>
          <a:p>
            <a:pPr algn="just"/>
            <a:endParaRPr lang="ru-RU" sz="22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Распределение по инстанциям:</a:t>
            </a:r>
          </a:p>
          <a:p>
            <a:pPr marL="285750" indent="-285750">
              <a:buFontTx/>
              <a:buChar char="-"/>
            </a:pPr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Суды общей юрисдикции – 30</a:t>
            </a:r>
          </a:p>
          <a:p>
            <a:pPr marL="285750" indent="-285750">
              <a:buFontTx/>
              <a:buChar char="-"/>
            </a:pPr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Апелляционная инстанция – 0</a:t>
            </a:r>
          </a:p>
          <a:p>
            <a:pPr marL="285750" indent="-285750">
              <a:buFontTx/>
              <a:buChar char="-"/>
            </a:pPr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Кассационная инстанция – 0</a:t>
            </a:r>
          </a:p>
          <a:p>
            <a:endParaRPr lang="ru-RU" sz="2200" b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Подача исковых заявлений, документов по делам производится через систему ГАС «Правосудие»</a:t>
            </a:r>
          </a:p>
        </p:txBody>
      </p:sp>
    </p:spTree>
    <p:extLst>
      <p:ext uri="{BB962C8B-B14F-4D97-AF65-F5344CB8AC3E}">
        <p14:creationId xmlns:p14="http://schemas.microsoft.com/office/powerpoint/2010/main" val="16696467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20AF71-B94D-64E6-38E6-B5F4A5F01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72881-3753-2B70-4913-CCC214BDE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1106734" cy="107562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специалистов в ГКУ СО «ГУСЗН Восточного округа» направлена на: 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C2BEF4-C61B-A82D-B59C-27754F5A4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1" y="1761424"/>
            <a:ext cx="10567721" cy="3423136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интересов МСДСП и ГКУ СО «ГУСЗН Восточного округа», как в досудебном, так и в судебном порядке;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правоохранительными органами в рамках борьбы с хищениями и мошенническими действиями граждан, получающих социальные пособия;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защиту бюджетных средств в рамках компетенции.</a:t>
            </a:r>
          </a:p>
        </p:txBody>
      </p:sp>
    </p:spTree>
    <p:extLst>
      <p:ext uri="{BB962C8B-B14F-4D97-AF65-F5344CB8AC3E}">
        <p14:creationId xmlns:p14="http://schemas.microsoft.com/office/powerpoint/2010/main" val="873440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2FBAE1-8C41-8669-4B35-2BC1FF238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E85CE7D-E6E7-A833-0242-41FE382AB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1" y="1886553"/>
            <a:ext cx="10846853" cy="2454442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489168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872</TotalTime>
  <Words>943</Words>
  <Application>Microsoft Office PowerPoint</Application>
  <PresentationFormat>Широкоэкранный</PresentationFormat>
  <Paragraphs>74</Paragraphs>
  <Slides>13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</vt:lpstr>
      <vt:lpstr>Wingdings 3</vt:lpstr>
      <vt:lpstr>Сектор</vt:lpstr>
      <vt:lpstr>Государственное казенное учреждение Самарской области  «Главное управление социальной защиты населения Восточного округа»</vt:lpstr>
      <vt:lpstr>       Юрисконсульт ГКУ СО «ГУСЗН Восточного округа» представляет интересы МСДСП по следующим категориям дел:  - гражданское судопроизводство: о предоставлении социальной помощи в виде денежных выплат и социальных услуг на основании социального контракта; о предоставлении мер социальной поддержки малоимущим гражданам и семьям с детьми; прочие.  - уголовное судопроизводство: по искам правоохранительных органов (незаконное получение ЕДВ, пособия на детей, социальные контракты и др.)  </vt:lpstr>
      <vt:lpstr>                Статистика судебных дел   рассмотрение гражданских дел о признании незаконными решений об отказе в назначении мер социальной поддержки за период с 01.01.2026 г. по настоящее время проходят с участием юрисконсульта учреждения, представляющего интересы министерства, по следующим категориям дел:</vt:lpstr>
      <vt:lpstr>Дело гражданина л. – о взыскании не выплаченного денежного довольствия и отдельных выплат, компенсации морального вреда</vt:lpstr>
      <vt:lpstr>Дело гражданина ш. – о признании права на едв за ранение, полученное в ходе сво</vt:lpstr>
      <vt:lpstr>Исковая работа учреждения – взыскание денежных средств, выплаченных в рамках оказания государственной социальной помощи на основании социального контракта</vt:lpstr>
      <vt:lpstr>Социальные контракты по направлению  «поиск работы»</vt:lpstr>
      <vt:lpstr>Социальный контракт по направлению «осуществление мероприятий по ведению личного подсобного хозяйства»</vt:lpstr>
      <vt:lpstr>Претензионно-исковая работа с недобросовестными получателями социального контракта</vt:lpstr>
      <vt:lpstr>Претензионная и исковая работа совместно с правоохранительными органами</vt:lpstr>
      <vt:lpstr>Общие показатели судебной работы</vt:lpstr>
      <vt:lpstr>      Работа специалистов в ГКУ СО «ГУСЗН Восточного округа» направлена на: 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1</dc:creator>
  <cp:lastModifiedBy>1</cp:lastModifiedBy>
  <cp:revision>31</cp:revision>
  <dcterms:created xsi:type="dcterms:W3CDTF">2026-09-02T07:11:02Z</dcterms:created>
  <dcterms:modified xsi:type="dcterms:W3CDTF">2026-10-19T07:26:28Z</dcterms:modified>
</cp:coreProperties>
</file>